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FBB74-D44B-4823-8D5D-832C752701EC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7866417-D15E-4122-9ECF-FA2D6C55B8A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Goal 1: How much area is covered by a pixel in these images</a:t>
          </a:r>
        </a:p>
      </dgm:t>
    </dgm:pt>
    <dgm:pt modelId="{1650825F-F51C-47FB-BC10-FB4EF4655C2D}" type="parTrans" cxnId="{1D5B90C3-79E5-47A1-92CE-F15A6D9B8B96}">
      <dgm:prSet/>
      <dgm:spPr/>
      <dgm:t>
        <a:bodyPr/>
        <a:lstStyle/>
        <a:p>
          <a:endParaRPr lang="en-US"/>
        </a:p>
      </dgm:t>
    </dgm:pt>
    <dgm:pt modelId="{FF9829AA-5903-4839-8F57-53384E301441}" type="sibTrans" cxnId="{1D5B90C3-79E5-47A1-92CE-F15A6D9B8B96}">
      <dgm:prSet/>
      <dgm:spPr/>
      <dgm:t>
        <a:bodyPr/>
        <a:lstStyle/>
        <a:p>
          <a:endParaRPr lang="en-US"/>
        </a:p>
      </dgm:t>
    </dgm:pt>
    <dgm:pt modelId="{D6C37BA3-FF96-4BEB-B57B-1C8781BC819F}">
      <dgm:prSet/>
      <dgm:spPr/>
      <dgm:t>
        <a:bodyPr/>
        <a:lstStyle/>
        <a:p>
          <a:r>
            <a:rPr lang="en-US"/>
            <a:t>Boonsong Lake on the preserve is 3000 ft from north to south</a:t>
          </a:r>
        </a:p>
      </dgm:t>
    </dgm:pt>
    <dgm:pt modelId="{1B53E576-3C20-49A3-9624-F559B17DC428}" type="parTrans" cxnId="{FCA618D4-31F2-4203-98C0-E76C15102A94}">
      <dgm:prSet/>
      <dgm:spPr/>
      <dgm:t>
        <a:bodyPr/>
        <a:lstStyle/>
        <a:p>
          <a:endParaRPr lang="en-US"/>
        </a:p>
      </dgm:t>
    </dgm:pt>
    <dgm:pt modelId="{0A8763B9-4206-42BD-8246-8820AB601861}" type="sibTrans" cxnId="{FCA618D4-31F2-4203-98C0-E76C15102A94}">
      <dgm:prSet/>
      <dgm:spPr/>
      <dgm:t>
        <a:bodyPr/>
        <a:lstStyle/>
        <a:p>
          <a:endParaRPr lang="en-US"/>
        </a:p>
      </dgm:t>
    </dgm:pt>
    <dgm:pt modelId="{7E252BCF-CFAA-4628-A210-D9C18ECEDC16}">
      <dgm:prSet/>
      <dgm:spPr/>
      <dgm:t>
        <a:bodyPr/>
        <a:lstStyle/>
        <a:p>
          <a:r>
            <a:rPr lang="en-US"/>
            <a:t>Using Boonsong Lake image, analyze and report scale of supplied satellite data</a:t>
          </a:r>
        </a:p>
      </dgm:t>
    </dgm:pt>
    <dgm:pt modelId="{797E6A26-2DE4-4CA9-9000-AC48AF2FF856}" type="parTrans" cxnId="{31A20A97-AE77-4472-92D4-8710BA1A1E69}">
      <dgm:prSet/>
      <dgm:spPr/>
      <dgm:t>
        <a:bodyPr/>
        <a:lstStyle/>
        <a:p>
          <a:endParaRPr lang="en-US"/>
        </a:p>
      </dgm:t>
    </dgm:pt>
    <dgm:pt modelId="{2B9A11DD-5121-40DC-A4C8-FE8D00BEDA27}" type="sibTrans" cxnId="{31A20A97-AE77-4472-92D4-8710BA1A1E69}">
      <dgm:prSet/>
      <dgm:spPr/>
      <dgm:t>
        <a:bodyPr/>
        <a:lstStyle/>
        <a:p>
          <a:endParaRPr lang="en-US"/>
        </a:p>
      </dgm:t>
    </dgm:pt>
    <dgm:pt modelId="{65D0DC4D-2C4F-4D95-8BA9-8376EEF18FF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Goal 2: Confidently identify some features from the images</a:t>
          </a:r>
        </a:p>
      </dgm:t>
    </dgm:pt>
    <dgm:pt modelId="{B744CCD0-2A95-436C-9306-A28B82CCD5CD}" type="parTrans" cxnId="{95D3E190-D8EF-47D8-925E-6DABE13466AA}">
      <dgm:prSet/>
      <dgm:spPr/>
      <dgm:t>
        <a:bodyPr/>
        <a:lstStyle/>
        <a:p>
          <a:endParaRPr lang="en-US"/>
        </a:p>
      </dgm:t>
    </dgm:pt>
    <dgm:pt modelId="{1AE2A3CA-9083-4A04-9C3B-5307E6992279}" type="sibTrans" cxnId="{95D3E190-D8EF-47D8-925E-6DABE13466AA}">
      <dgm:prSet/>
      <dgm:spPr/>
      <dgm:t>
        <a:bodyPr/>
        <a:lstStyle/>
        <a:p>
          <a:endParaRPr lang="en-US"/>
        </a:p>
      </dgm:t>
    </dgm:pt>
    <dgm:pt modelId="{E9131230-A634-4C1A-8C27-684D6EC56D86}">
      <dgm:prSet/>
      <dgm:spPr/>
      <dgm:t>
        <a:bodyPr/>
        <a:lstStyle/>
        <a:p>
          <a:r>
            <a:rPr lang="en-US" dirty="0"/>
            <a:t>Use of true color (Red-Green-Blue channels to have visible satellite imagery</a:t>
          </a:r>
        </a:p>
      </dgm:t>
    </dgm:pt>
    <dgm:pt modelId="{F88A53FC-70E4-4BE9-BAF4-ABE511E557F3}" type="parTrans" cxnId="{52F8A788-CB0B-4E26-9700-EAE29446F3E6}">
      <dgm:prSet/>
      <dgm:spPr/>
      <dgm:t>
        <a:bodyPr/>
        <a:lstStyle/>
        <a:p>
          <a:endParaRPr lang="en-US"/>
        </a:p>
      </dgm:t>
    </dgm:pt>
    <dgm:pt modelId="{1D7B7F16-FEF4-4D58-9DCE-27BB2CD2A509}" type="sibTrans" cxnId="{52F8A788-CB0B-4E26-9700-EAE29446F3E6}">
      <dgm:prSet/>
      <dgm:spPr/>
      <dgm:t>
        <a:bodyPr/>
        <a:lstStyle/>
        <a:p>
          <a:endParaRPr lang="en-US"/>
        </a:p>
      </dgm:t>
    </dgm:pt>
    <dgm:pt modelId="{CF45D678-F702-4761-B987-3E088F8C27D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Goal 3: Identify features of the imagery that need additional information/can’t be explained by imagery data alone</a:t>
          </a:r>
        </a:p>
      </dgm:t>
    </dgm:pt>
    <dgm:pt modelId="{5145EDD6-E24F-4127-8CD3-7E2CF45D1E17}" type="parTrans" cxnId="{2CBC818F-485F-4851-AF82-CB5B17A7E708}">
      <dgm:prSet/>
      <dgm:spPr/>
      <dgm:t>
        <a:bodyPr/>
        <a:lstStyle/>
        <a:p>
          <a:endParaRPr lang="en-US"/>
        </a:p>
      </dgm:t>
    </dgm:pt>
    <dgm:pt modelId="{C69554A1-2158-4509-9010-CCA08BF59370}" type="sibTrans" cxnId="{2CBC818F-485F-4851-AF82-CB5B17A7E708}">
      <dgm:prSet/>
      <dgm:spPr/>
      <dgm:t>
        <a:bodyPr/>
        <a:lstStyle/>
        <a:p>
          <a:endParaRPr lang="en-US"/>
        </a:p>
      </dgm:t>
    </dgm:pt>
    <dgm:pt modelId="{7398A841-8BC2-428D-A778-B57631FDC156}">
      <dgm:prSet/>
      <dgm:spPr/>
      <dgm:t>
        <a:bodyPr/>
        <a:lstStyle/>
        <a:p>
          <a:r>
            <a:rPr lang="en-US" dirty="0"/>
            <a:t>Interested in changes over time that might be the causation of Pipit nesting decline</a:t>
          </a:r>
        </a:p>
      </dgm:t>
    </dgm:pt>
    <dgm:pt modelId="{20F91BC7-D350-480C-9DE4-6D524E288860}" type="parTrans" cxnId="{15A8D12F-6456-43DA-998D-374CC451623D}">
      <dgm:prSet/>
      <dgm:spPr/>
      <dgm:t>
        <a:bodyPr/>
        <a:lstStyle/>
        <a:p>
          <a:endParaRPr lang="en-US"/>
        </a:p>
      </dgm:t>
    </dgm:pt>
    <dgm:pt modelId="{D49B0386-E75C-4613-8C77-B34AC14182FC}" type="sibTrans" cxnId="{15A8D12F-6456-43DA-998D-374CC451623D}">
      <dgm:prSet/>
      <dgm:spPr/>
      <dgm:t>
        <a:bodyPr/>
        <a:lstStyle/>
        <a:p>
          <a:endParaRPr lang="en-US"/>
        </a:p>
      </dgm:t>
    </dgm:pt>
    <dgm:pt modelId="{951FB3C8-7EB8-4872-BC33-B481A8AB6692}">
      <dgm:prSet/>
      <dgm:spPr/>
      <dgm:t>
        <a:bodyPr/>
        <a:lstStyle/>
        <a:p>
          <a:r>
            <a:rPr lang="en-US"/>
            <a:t>Steer away from easily explained phenomena like cloud cover</a:t>
          </a:r>
        </a:p>
      </dgm:t>
    </dgm:pt>
    <dgm:pt modelId="{942BF007-5498-4F3A-8DF8-3D37EDCCB767}" type="parTrans" cxnId="{B797ECAB-FD47-4487-A627-C46DAEEFA8B4}">
      <dgm:prSet/>
      <dgm:spPr/>
      <dgm:t>
        <a:bodyPr/>
        <a:lstStyle/>
        <a:p>
          <a:endParaRPr lang="en-US"/>
        </a:p>
      </dgm:t>
    </dgm:pt>
    <dgm:pt modelId="{0395AAFE-AA59-4419-81CD-D6223A82260F}" type="sibTrans" cxnId="{B797ECAB-FD47-4487-A627-C46DAEEFA8B4}">
      <dgm:prSet/>
      <dgm:spPr/>
      <dgm:t>
        <a:bodyPr/>
        <a:lstStyle/>
        <a:p>
          <a:endParaRPr lang="en-US"/>
        </a:p>
      </dgm:t>
    </dgm:pt>
    <dgm:pt modelId="{A8453994-62A7-40C1-BF30-FF162B9D0F12}">
      <dgm:prSet/>
      <dgm:spPr/>
      <dgm:t>
        <a:bodyPr/>
        <a:lstStyle/>
        <a:p>
          <a:r>
            <a:rPr lang="en-US" dirty="0"/>
            <a:t>Features from imagery must be confidently identified </a:t>
          </a:r>
        </a:p>
      </dgm:t>
    </dgm:pt>
    <dgm:pt modelId="{84DFC507-8CCB-4790-9DA9-F07733DA49E8}" type="parTrans" cxnId="{22E2CFB1-807D-4F1B-932C-117A448A39F9}">
      <dgm:prSet/>
      <dgm:spPr/>
      <dgm:t>
        <a:bodyPr/>
        <a:lstStyle/>
        <a:p>
          <a:endParaRPr lang="en-US"/>
        </a:p>
      </dgm:t>
    </dgm:pt>
    <dgm:pt modelId="{4ECCB45D-BBDD-42C7-BE32-D68E872C89F6}" type="sibTrans" cxnId="{22E2CFB1-807D-4F1B-932C-117A448A39F9}">
      <dgm:prSet/>
      <dgm:spPr/>
      <dgm:t>
        <a:bodyPr/>
        <a:lstStyle/>
        <a:p>
          <a:endParaRPr lang="en-US"/>
        </a:p>
      </dgm:t>
    </dgm:pt>
    <dgm:pt modelId="{4C459B37-1363-4A61-A1FA-321E85A5495F}" type="pres">
      <dgm:prSet presAssocID="{1BFFBB74-D44B-4823-8D5D-832C752701EC}" presName="Name0" presStyleCnt="0">
        <dgm:presLayoutVars>
          <dgm:dir/>
          <dgm:animLvl val="lvl"/>
          <dgm:resizeHandles val="exact"/>
        </dgm:presLayoutVars>
      </dgm:prSet>
      <dgm:spPr/>
    </dgm:pt>
    <dgm:pt modelId="{213CADA6-DF9A-4309-9857-EACADEF85D56}" type="pres">
      <dgm:prSet presAssocID="{07866417-D15E-4122-9ECF-FA2D6C55B8AD}" presName="composite" presStyleCnt="0"/>
      <dgm:spPr/>
    </dgm:pt>
    <dgm:pt modelId="{A0FB884C-DAB6-486C-B13C-0881E0E4B539}" type="pres">
      <dgm:prSet presAssocID="{07866417-D15E-4122-9ECF-FA2D6C55B8AD}" presName="parTx" presStyleLbl="alignNode1" presStyleIdx="0" presStyleCnt="3" custLinFactNeighborX="-289" custLinFactNeighborY="1518">
        <dgm:presLayoutVars>
          <dgm:chMax val="0"/>
          <dgm:chPref val="0"/>
          <dgm:bulletEnabled val="1"/>
        </dgm:presLayoutVars>
      </dgm:prSet>
      <dgm:spPr/>
    </dgm:pt>
    <dgm:pt modelId="{47BEF817-FE55-4310-A251-3C5020F36779}" type="pres">
      <dgm:prSet presAssocID="{07866417-D15E-4122-9ECF-FA2D6C55B8AD}" presName="desTx" presStyleLbl="alignAccFollowNode1" presStyleIdx="0" presStyleCnt="3">
        <dgm:presLayoutVars>
          <dgm:bulletEnabled val="1"/>
        </dgm:presLayoutVars>
      </dgm:prSet>
      <dgm:spPr/>
    </dgm:pt>
    <dgm:pt modelId="{9C1B38CA-6059-46AC-92AC-F461AA0E7D50}" type="pres">
      <dgm:prSet presAssocID="{FF9829AA-5903-4839-8F57-53384E301441}" presName="space" presStyleCnt="0"/>
      <dgm:spPr/>
    </dgm:pt>
    <dgm:pt modelId="{EE6C2EBD-AD28-493B-8AB2-D604B30E3CB8}" type="pres">
      <dgm:prSet presAssocID="{65D0DC4D-2C4F-4D95-8BA9-8376EEF18FF8}" presName="composite" presStyleCnt="0"/>
      <dgm:spPr/>
    </dgm:pt>
    <dgm:pt modelId="{06173EC1-79F8-4FB1-804A-3CCB11D62FC4}" type="pres">
      <dgm:prSet presAssocID="{65D0DC4D-2C4F-4D95-8BA9-8376EEF18FF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F21687A-6890-4F79-8DEB-21C29E6760D3}" type="pres">
      <dgm:prSet presAssocID="{65D0DC4D-2C4F-4D95-8BA9-8376EEF18FF8}" presName="desTx" presStyleLbl="alignAccFollowNode1" presStyleIdx="1" presStyleCnt="3">
        <dgm:presLayoutVars>
          <dgm:bulletEnabled val="1"/>
        </dgm:presLayoutVars>
      </dgm:prSet>
      <dgm:spPr/>
    </dgm:pt>
    <dgm:pt modelId="{2A92C2F9-153F-485D-A288-FB6721119ABA}" type="pres">
      <dgm:prSet presAssocID="{1AE2A3CA-9083-4A04-9C3B-5307E6992279}" presName="space" presStyleCnt="0"/>
      <dgm:spPr/>
    </dgm:pt>
    <dgm:pt modelId="{0D5C45C5-CE58-4FBD-9FAF-DDB4F5944C3C}" type="pres">
      <dgm:prSet presAssocID="{CF45D678-F702-4761-B987-3E088F8C27D6}" presName="composite" presStyleCnt="0"/>
      <dgm:spPr/>
    </dgm:pt>
    <dgm:pt modelId="{A160C9EF-4114-4E71-9871-8615EDF41418}" type="pres">
      <dgm:prSet presAssocID="{CF45D678-F702-4761-B987-3E088F8C27D6}" presName="parTx" presStyleLbl="alignNode1" presStyleIdx="2" presStyleCnt="3" custLinFactNeighborX="103" custLinFactNeighborY="-759">
        <dgm:presLayoutVars>
          <dgm:chMax val="0"/>
          <dgm:chPref val="0"/>
          <dgm:bulletEnabled val="1"/>
        </dgm:presLayoutVars>
      </dgm:prSet>
      <dgm:spPr/>
    </dgm:pt>
    <dgm:pt modelId="{5DFEC489-A69E-4CB6-9B21-38BCDA30D17A}" type="pres">
      <dgm:prSet presAssocID="{CF45D678-F702-4761-B987-3E088F8C27D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2EA1E2D-C345-4CD9-8460-D7ADF65B58AF}" type="presOf" srcId="{A8453994-62A7-40C1-BF30-FF162B9D0F12}" destId="{9F21687A-6890-4F79-8DEB-21C29E6760D3}" srcOrd="0" destOrd="1" presId="urn:microsoft.com/office/officeart/2005/8/layout/hList1"/>
    <dgm:cxn modelId="{E953752D-B835-449C-AF6F-37835CF61106}" type="presOf" srcId="{65D0DC4D-2C4F-4D95-8BA9-8376EEF18FF8}" destId="{06173EC1-79F8-4FB1-804A-3CCB11D62FC4}" srcOrd="0" destOrd="0" presId="urn:microsoft.com/office/officeart/2005/8/layout/hList1"/>
    <dgm:cxn modelId="{6A21C82F-88DA-44F5-AC08-3B46C6DC08E0}" type="presOf" srcId="{D6C37BA3-FF96-4BEB-B57B-1C8781BC819F}" destId="{47BEF817-FE55-4310-A251-3C5020F36779}" srcOrd="0" destOrd="0" presId="urn:microsoft.com/office/officeart/2005/8/layout/hList1"/>
    <dgm:cxn modelId="{15A8D12F-6456-43DA-998D-374CC451623D}" srcId="{CF45D678-F702-4761-B987-3E088F8C27D6}" destId="{7398A841-8BC2-428D-A778-B57631FDC156}" srcOrd="0" destOrd="0" parTransId="{20F91BC7-D350-480C-9DE4-6D524E288860}" sibTransId="{D49B0386-E75C-4613-8C77-B34AC14182FC}"/>
    <dgm:cxn modelId="{60483E34-6EC4-41BF-96B5-386C7C89F89D}" type="presOf" srcId="{CF45D678-F702-4761-B987-3E088F8C27D6}" destId="{A160C9EF-4114-4E71-9871-8615EDF41418}" srcOrd="0" destOrd="0" presId="urn:microsoft.com/office/officeart/2005/8/layout/hList1"/>
    <dgm:cxn modelId="{D1476936-592A-4E2D-A3C3-637F30A7929B}" type="presOf" srcId="{07866417-D15E-4122-9ECF-FA2D6C55B8AD}" destId="{A0FB884C-DAB6-486C-B13C-0881E0E4B539}" srcOrd="0" destOrd="0" presId="urn:microsoft.com/office/officeart/2005/8/layout/hList1"/>
    <dgm:cxn modelId="{4616686E-F3B9-4775-95F6-CC7BB86AE40E}" type="presOf" srcId="{E9131230-A634-4C1A-8C27-684D6EC56D86}" destId="{9F21687A-6890-4F79-8DEB-21C29E6760D3}" srcOrd="0" destOrd="0" presId="urn:microsoft.com/office/officeart/2005/8/layout/hList1"/>
    <dgm:cxn modelId="{52F8A788-CB0B-4E26-9700-EAE29446F3E6}" srcId="{65D0DC4D-2C4F-4D95-8BA9-8376EEF18FF8}" destId="{E9131230-A634-4C1A-8C27-684D6EC56D86}" srcOrd="0" destOrd="0" parTransId="{F88A53FC-70E4-4BE9-BAF4-ABE511E557F3}" sibTransId="{1D7B7F16-FEF4-4D58-9DCE-27BB2CD2A509}"/>
    <dgm:cxn modelId="{2CBC818F-485F-4851-AF82-CB5B17A7E708}" srcId="{1BFFBB74-D44B-4823-8D5D-832C752701EC}" destId="{CF45D678-F702-4761-B987-3E088F8C27D6}" srcOrd="2" destOrd="0" parTransId="{5145EDD6-E24F-4127-8CD3-7E2CF45D1E17}" sibTransId="{C69554A1-2158-4509-9010-CCA08BF59370}"/>
    <dgm:cxn modelId="{95D3E190-D8EF-47D8-925E-6DABE13466AA}" srcId="{1BFFBB74-D44B-4823-8D5D-832C752701EC}" destId="{65D0DC4D-2C4F-4D95-8BA9-8376EEF18FF8}" srcOrd="1" destOrd="0" parTransId="{B744CCD0-2A95-436C-9306-A28B82CCD5CD}" sibTransId="{1AE2A3CA-9083-4A04-9C3B-5307E6992279}"/>
    <dgm:cxn modelId="{31A20A97-AE77-4472-92D4-8710BA1A1E69}" srcId="{07866417-D15E-4122-9ECF-FA2D6C55B8AD}" destId="{7E252BCF-CFAA-4628-A210-D9C18ECEDC16}" srcOrd="1" destOrd="0" parTransId="{797E6A26-2DE4-4CA9-9000-AC48AF2FF856}" sibTransId="{2B9A11DD-5121-40DC-A4C8-FE8D00BEDA27}"/>
    <dgm:cxn modelId="{D7E783A7-8B3E-4A3E-A033-5306C1387093}" type="presOf" srcId="{1BFFBB74-D44B-4823-8D5D-832C752701EC}" destId="{4C459B37-1363-4A61-A1FA-321E85A5495F}" srcOrd="0" destOrd="0" presId="urn:microsoft.com/office/officeart/2005/8/layout/hList1"/>
    <dgm:cxn modelId="{B797ECAB-FD47-4487-A627-C46DAEEFA8B4}" srcId="{CF45D678-F702-4761-B987-3E088F8C27D6}" destId="{951FB3C8-7EB8-4872-BC33-B481A8AB6692}" srcOrd="1" destOrd="0" parTransId="{942BF007-5498-4F3A-8DF8-3D37EDCCB767}" sibTransId="{0395AAFE-AA59-4419-81CD-D6223A82260F}"/>
    <dgm:cxn modelId="{22E2CFB1-807D-4F1B-932C-117A448A39F9}" srcId="{65D0DC4D-2C4F-4D95-8BA9-8376EEF18FF8}" destId="{A8453994-62A7-40C1-BF30-FF162B9D0F12}" srcOrd="1" destOrd="0" parTransId="{84DFC507-8CCB-4790-9DA9-F07733DA49E8}" sibTransId="{4ECCB45D-BBDD-42C7-BE32-D68E872C89F6}"/>
    <dgm:cxn modelId="{29F517B9-6EC7-410C-A406-BFC254736A07}" type="presOf" srcId="{7398A841-8BC2-428D-A778-B57631FDC156}" destId="{5DFEC489-A69E-4CB6-9B21-38BCDA30D17A}" srcOrd="0" destOrd="0" presId="urn:microsoft.com/office/officeart/2005/8/layout/hList1"/>
    <dgm:cxn modelId="{1D5B90C3-79E5-47A1-92CE-F15A6D9B8B96}" srcId="{1BFFBB74-D44B-4823-8D5D-832C752701EC}" destId="{07866417-D15E-4122-9ECF-FA2D6C55B8AD}" srcOrd="0" destOrd="0" parTransId="{1650825F-F51C-47FB-BC10-FB4EF4655C2D}" sibTransId="{FF9829AA-5903-4839-8F57-53384E301441}"/>
    <dgm:cxn modelId="{FCA618D4-31F2-4203-98C0-E76C15102A94}" srcId="{07866417-D15E-4122-9ECF-FA2D6C55B8AD}" destId="{D6C37BA3-FF96-4BEB-B57B-1C8781BC819F}" srcOrd="0" destOrd="0" parTransId="{1B53E576-3C20-49A3-9624-F559B17DC428}" sibTransId="{0A8763B9-4206-42BD-8246-8820AB601861}"/>
    <dgm:cxn modelId="{1765FFDA-AECD-4890-B2C9-B862827CFFC4}" type="presOf" srcId="{951FB3C8-7EB8-4872-BC33-B481A8AB6692}" destId="{5DFEC489-A69E-4CB6-9B21-38BCDA30D17A}" srcOrd="0" destOrd="1" presId="urn:microsoft.com/office/officeart/2005/8/layout/hList1"/>
    <dgm:cxn modelId="{BE8796E6-3DCF-4750-9B34-E669462E8DF0}" type="presOf" srcId="{7E252BCF-CFAA-4628-A210-D9C18ECEDC16}" destId="{47BEF817-FE55-4310-A251-3C5020F36779}" srcOrd="0" destOrd="1" presId="urn:microsoft.com/office/officeart/2005/8/layout/hList1"/>
    <dgm:cxn modelId="{A8026392-2B65-48E8-886D-627060DB8080}" type="presParOf" srcId="{4C459B37-1363-4A61-A1FA-321E85A5495F}" destId="{213CADA6-DF9A-4309-9857-EACADEF85D56}" srcOrd="0" destOrd="0" presId="urn:microsoft.com/office/officeart/2005/8/layout/hList1"/>
    <dgm:cxn modelId="{7137B2FE-7317-4FE2-8390-973354BFE166}" type="presParOf" srcId="{213CADA6-DF9A-4309-9857-EACADEF85D56}" destId="{A0FB884C-DAB6-486C-B13C-0881E0E4B539}" srcOrd="0" destOrd="0" presId="urn:microsoft.com/office/officeart/2005/8/layout/hList1"/>
    <dgm:cxn modelId="{D1A0FE64-97AD-4148-B81E-1ABD120E9D88}" type="presParOf" srcId="{213CADA6-DF9A-4309-9857-EACADEF85D56}" destId="{47BEF817-FE55-4310-A251-3C5020F36779}" srcOrd="1" destOrd="0" presId="urn:microsoft.com/office/officeart/2005/8/layout/hList1"/>
    <dgm:cxn modelId="{C1177F3B-C876-441F-A830-8EBA4FB7C0C6}" type="presParOf" srcId="{4C459B37-1363-4A61-A1FA-321E85A5495F}" destId="{9C1B38CA-6059-46AC-92AC-F461AA0E7D50}" srcOrd="1" destOrd="0" presId="urn:microsoft.com/office/officeart/2005/8/layout/hList1"/>
    <dgm:cxn modelId="{031CA504-A1BA-4FEB-86E7-A26B9686F13E}" type="presParOf" srcId="{4C459B37-1363-4A61-A1FA-321E85A5495F}" destId="{EE6C2EBD-AD28-493B-8AB2-D604B30E3CB8}" srcOrd="2" destOrd="0" presId="urn:microsoft.com/office/officeart/2005/8/layout/hList1"/>
    <dgm:cxn modelId="{13764096-E26E-4174-8A6A-C501ECA717D7}" type="presParOf" srcId="{EE6C2EBD-AD28-493B-8AB2-D604B30E3CB8}" destId="{06173EC1-79F8-4FB1-804A-3CCB11D62FC4}" srcOrd="0" destOrd="0" presId="urn:microsoft.com/office/officeart/2005/8/layout/hList1"/>
    <dgm:cxn modelId="{44B1FD79-776D-40D1-8642-A8D95D17DAFA}" type="presParOf" srcId="{EE6C2EBD-AD28-493B-8AB2-D604B30E3CB8}" destId="{9F21687A-6890-4F79-8DEB-21C29E6760D3}" srcOrd="1" destOrd="0" presId="urn:microsoft.com/office/officeart/2005/8/layout/hList1"/>
    <dgm:cxn modelId="{F9F86675-597A-4D6C-BEEA-DD510767EC76}" type="presParOf" srcId="{4C459B37-1363-4A61-A1FA-321E85A5495F}" destId="{2A92C2F9-153F-485D-A288-FB6721119ABA}" srcOrd="3" destOrd="0" presId="urn:microsoft.com/office/officeart/2005/8/layout/hList1"/>
    <dgm:cxn modelId="{3FA9800C-7CF5-4F23-BB15-073A99A776B8}" type="presParOf" srcId="{4C459B37-1363-4A61-A1FA-321E85A5495F}" destId="{0D5C45C5-CE58-4FBD-9FAF-DDB4F5944C3C}" srcOrd="4" destOrd="0" presId="urn:microsoft.com/office/officeart/2005/8/layout/hList1"/>
    <dgm:cxn modelId="{92EF5869-632F-4000-A41C-C2698D9E8340}" type="presParOf" srcId="{0D5C45C5-CE58-4FBD-9FAF-DDB4F5944C3C}" destId="{A160C9EF-4114-4E71-9871-8615EDF41418}" srcOrd="0" destOrd="0" presId="urn:microsoft.com/office/officeart/2005/8/layout/hList1"/>
    <dgm:cxn modelId="{301B41D7-5E27-44E3-98E5-C6C6D4BD1257}" type="presParOf" srcId="{0D5C45C5-CE58-4FBD-9FAF-DDB4F5944C3C}" destId="{5DFEC489-A69E-4CB6-9B21-38BCDA30D1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CBFB7-74AD-41D6-936A-4E13065639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739E8A2-C76A-4359-B5F2-06628C5AC1F5}">
      <dgm:prSet/>
      <dgm:spPr/>
      <dgm:t>
        <a:bodyPr/>
        <a:lstStyle/>
        <a:p>
          <a:r>
            <a:rPr lang="en-US"/>
            <a:t>Goal 1: How much area is covered by a pixel in these images</a:t>
          </a:r>
        </a:p>
      </dgm:t>
    </dgm:pt>
    <dgm:pt modelId="{70AE6C5E-1FE3-4118-926D-55B299B501F4}" type="parTrans" cxnId="{DA49DA3F-ADF4-46AA-9A9D-C160B37E9D96}">
      <dgm:prSet/>
      <dgm:spPr/>
      <dgm:t>
        <a:bodyPr/>
        <a:lstStyle/>
        <a:p>
          <a:endParaRPr lang="en-US"/>
        </a:p>
      </dgm:t>
    </dgm:pt>
    <dgm:pt modelId="{2C5391B0-6FC8-449B-AC62-7BACAD2EE6DB}" type="sibTrans" cxnId="{DA49DA3F-ADF4-46AA-9A9D-C160B37E9D96}">
      <dgm:prSet/>
      <dgm:spPr/>
      <dgm:t>
        <a:bodyPr/>
        <a:lstStyle/>
        <a:p>
          <a:endParaRPr lang="en-US"/>
        </a:p>
      </dgm:t>
    </dgm:pt>
    <dgm:pt modelId="{52F452CF-F2D3-4572-B71B-21F0C5D78FE7}">
      <dgm:prSet/>
      <dgm:spPr/>
      <dgm:t>
        <a:bodyPr/>
        <a:lstStyle/>
        <a:p>
          <a:r>
            <a:rPr lang="en-US"/>
            <a:t>Found that each pixel covers 10,000 square feet and the satellite imagery has normal cardinal directions</a:t>
          </a:r>
        </a:p>
      </dgm:t>
    </dgm:pt>
    <dgm:pt modelId="{87853BC9-7680-4ABE-9220-9C247151B03D}" type="parTrans" cxnId="{061724E5-E4E7-43FA-B098-640ACD2415CF}">
      <dgm:prSet/>
      <dgm:spPr/>
      <dgm:t>
        <a:bodyPr/>
        <a:lstStyle/>
        <a:p>
          <a:endParaRPr lang="en-US"/>
        </a:p>
      </dgm:t>
    </dgm:pt>
    <dgm:pt modelId="{AA0D3803-6C96-4B99-8E2B-F8257407CF26}" type="sibTrans" cxnId="{061724E5-E4E7-43FA-B098-640ACD2415CF}">
      <dgm:prSet/>
      <dgm:spPr/>
      <dgm:t>
        <a:bodyPr/>
        <a:lstStyle/>
        <a:p>
          <a:endParaRPr lang="en-US"/>
        </a:p>
      </dgm:t>
    </dgm:pt>
    <dgm:pt modelId="{FFDD476C-23D5-4AA9-BAFA-AEF83A9A1E22}">
      <dgm:prSet/>
      <dgm:spPr/>
      <dgm:t>
        <a:bodyPr/>
        <a:lstStyle/>
        <a:p>
          <a:r>
            <a:rPr lang="en-US"/>
            <a:t>Goal 2: Confidently identify some features from the images</a:t>
          </a:r>
        </a:p>
      </dgm:t>
    </dgm:pt>
    <dgm:pt modelId="{13DC516F-3D3D-441C-9CAB-3916CE7E1030}" type="parTrans" cxnId="{7C7A1312-A69D-4B45-8593-A0FD84302D3C}">
      <dgm:prSet/>
      <dgm:spPr/>
      <dgm:t>
        <a:bodyPr/>
        <a:lstStyle/>
        <a:p>
          <a:endParaRPr lang="en-US"/>
        </a:p>
      </dgm:t>
    </dgm:pt>
    <dgm:pt modelId="{B088E82A-58C8-4DB6-8BCD-12829753E30C}" type="sibTrans" cxnId="{7C7A1312-A69D-4B45-8593-A0FD84302D3C}">
      <dgm:prSet/>
      <dgm:spPr/>
      <dgm:t>
        <a:bodyPr/>
        <a:lstStyle/>
        <a:p>
          <a:endParaRPr lang="en-US"/>
        </a:p>
      </dgm:t>
    </dgm:pt>
    <dgm:pt modelId="{852EF7E4-7588-43DE-94AF-9845D4FCE54D}">
      <dgm:prSet/>
      <dgm:spPr/>
      <dgm:t>
        <a:bodyPr/>
        <a:lstStyle/>
        <a:p>
          <a:r>
            <a:rPr lang="en-US"/>
            <a:t>Identified multiple geographical features, such as rivers/lakes, roads, along with fire imagery from November 2014 and 2015</a:t>
          </a:r>
        </a:p>
      </dgm:t>
    </dgm:pt>
    <dgm:pt modelId="{A89ECAA9-09B8-43ED-9959-324A34C585E9}" type="parTrans" cxnId="{DA018FDF-F177-4E7B-B634-9A04C2761D3D}">
      <dgm:prSet/>
      <dgm:spPr/>
      <dgm:t>
        <a:bodyPr/>
        <a:lstStyle/>
        <a:p>
          <a:endParaRPr lang="en-US"/>
        </a:p>
      </dgm:t>
    </dgm:pt>
    <dgm:pt modelId="{50D1234B-3AFF-4DA3-9354-E511F2E9ED7D}" type="sibTrans" cxnId="{DA018FDF-F177-4E7B-B634-9A04C2761D3D}">
      <dgm:prSet/>
      <dgm:spPr/>
      <dgm:t>
        <a:bodyPr/>
        <a:lstStyle/>
        <a:p>
          <a:endParaRPr lang="en-US"/>
        </a:p>
      </dgm:t>
    </dgm:pt>
    <dgm:pt modelId="{1A6F9705-4748-48C4-85B5-29C928080A35}">
      <dgm:prSet/>
      <dgm:spPr/>
      <dgm:t>
        <a:bodyPr/>
        <a:lstStyle/>
        <a:p>
          <a:r>
            <a:rPr lang="en-US"/>
            <a:t>Goal 3: Identify features of the imagery that need additional information</a:t>
          </a:r>
        </a:p>
      </dgm:t>
    </dgm:pt>
    <dgm:pt modelId="{3B7B163A-B26A-41CB-9362-258059429BE1}" type="parTrans" cxnId="{3F798FF2-0D50-4621-8F08-A69A92105523}">
      <dgm:prSet/>
      <dgm:spPr/>
      <dgm:t>
        <a:bodyPr/>
        <a:lstStyle/>
        <a:p>
          <a:endParaRPr lang="en-US"/>
        </a:p>
      </dgm:t>
    </dgm:pt>
    <dgm:pt modelId="{D60CC1A2-D7E1-4CE1-BBF9-5AE5047D5D55}" type="sibTrans" cxnId="{3F798FF2-0D50-4621-8F08-A69A92105523}">
      <dgm:prSet/>
      <dgm:spPr/>
      <dgm:t>
        <a:bodyPr/>
        <a:lstStyle/>
        <a:p>
          <a:endParaRPr lang="en-US"/>
        </a:p>
      </dgm:t>
    </dgm:pt>
    <dgm:pt modelId="{3D8842B4-4705-483B-9BDE-869BD971C400}">
      <dgm:prSet/>
      <dgm:spPr/>
      <dgm:t>
        <a:bodyPr/>
        <a:lstStyle/>
        <a:p>
          <a:r>
            <a:rPr lang="en-US"/>
            <a:t>Possible ecological damage was highlighted by infrared and plant health imagery that could answer the decline in Pipet nestings</a:t>
          </a:r>
        </a:p>
      </dgm:t>
    </dgm:pt>
    <dgm:pt modelId="{595F037D-EF4F-4118-AFCC-E6D1E4E5D029}" type="parTrans" cxnId="{9E836E73-0E72-49CE-BAEC-B3B114DDB868}">
      <dgm:prSet/>
      <dgm:spPr/>
      <dgm:t>
        <a:bodyPr/>
        <a:lstStyle/>
        <a:p>
          <a:endParaRPr lang="en-US"/>
        </a:p>
      </dgm:t>
    </dgm:pt>
    <dgm:pt modelId="{BF6874E1-6BD1-4BCA-AE49-86A17EDE7944}" type="sibTrans" cxnId="{9E836E73-0E72-49CE-BAEC-B3B114DDB868}">
      <dgm:prSet/>
      <dgm:spPr/>
      <dgm:t>
        <a:bodyPr/>
        <a:lstStyle/>
        <a:p>
          <a:endParaRPr lang="en-US"/>
        </a:p>
      </dgm:t>
    </dgm:pt>
    <dgm:pt modelId="{417A8C93-7019-4265-8B0F-9AADF34A4AFC}" type="pres">
      <dgm:prSet presAssocID="{D71CBFB7-74AD-41D6-936A-4E130656391E}" presName="root" presStyleCnt="0">
        <dgm:presLayoutVars>
          <dgm:dir/>
          <dgm:resizeHandles val="exact"/>
        </dgm:presLayoutVars>
      </dgm:prSet>
      <dgm:spPr/>
    </dgm:pt>
    <dgm:pt modelId="{0FA78941-4A00-4733-94B5-BBBEDBB063B0}" type="pres">
      <dgm:prSet presAssocID="{1739E8A2-C76A-4359-B5F2-06628C5AC1F5}" presName="compNode" presStyleCnt="0"/>
      <dgm:spPr/>
    </dgm:pt>
    <dgm:pt modelId="{380B6647-2C6B-474A-86E7-E07AAB7F29D1}" type="pres">
      <dgm:prSet presAssocID="{1739E8A2-C76A-4359-B5F2-06628C5AC1F5}" presName="bgRect" presStyleLbl="bgShp" presStyleIdx="0" presStyleCnt="3"/>
      <dgm:spPr/>
    </dgm:pt>
    <dgm:pt modelId="{56A4C16C-D58A-4C95-A8E5-CE8B2ECF14C1}" type="pres">
      <dgm:prSet presAssocID="{1739E8A2-C76A-4359-B5F2-06628C5AC1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B8704398-D7C1-4837-879C-2C71D235738D}" type="pres">
      <dgm:prSet presAssocID="{1739E8A2-C76A-4359-B5F2-06628C5AC1F5}" presName="spaceRect" presStyleCnt="0"/>
      <dgm:spPr/>
    </dgm:pt>
    <dgm:pt modelId="{8037826F-6283-4B01-8A4B-FD11336F3C7D}" type="pres">
      <dgm:prSet presAssocID="{1739E8A2-C76A-4359-B5F2-06628C5AC1F5}" presName="parTx" presStyleLbl="revTx" presStyleIdx="0" presStyleCnt="6">
        <dgm:presLayoutVars>
          <dgm:chMax val="0"/>
          <dgm:chPref val="0"/>
        </dgm:presLayoutVars>
      </dgm:prSet>
      <dgm:spPr/>
    </dgm:pt>
    <dgm:pt modelId="{21D26C85-6D3C-400E-9ACB-1B546D2072EF}" type="pres">
      <dgm:prSet presAssocID="{1739E8A2-C76A-4359-B5F2-06628C5AC1F5}" presName="desTx" presStyleLbl="revTx" presStyleIdx="1" presStyleCnt="6">
        <dgm:presLayoutVars/>
      </dgm:prSet>
      <dgm:spPr/>
    </dgm:pt>
    <dgm:pt modelId="{150E4C27-31EA-48AE-92F0-73180631F036}" type="pres">
      <dgm:prSet presAssocID="{2C5391B0-6FC8-449B-AC62-7BACAD2EE6DB}" presName="sibTrans" presStyleCnt="0"/>
      <dgm:spPr/>
    </dgm:pt>
    <dgm:pt modelId="{B72F537A-0807-4FAC-A2CA-D52135315AE9}" type="pres">
      <dgm:prSet presAssocID="{FFDD476C-23D5-4AA9-BAFA-AEF83A9A1E22}" presName="compNode" presStyleCnt="0"/>
      <dgm:spPr/>
    </dgm:pt>
    <dgm:pt modelId="{78B762DB-5FF3-484A-87B0-3DB53FE6EAAC}" type="pres">
      <dgm:prSet presAssocID="{FFDD476C-23D5-4AA9-BAFA-AEF83A9A1E22}" presName="bgRect" presStyleLbl="bgShp" presStyleIdx="1" presStyleCnt="3"/>
      <dgm:spPr/>
    </dgm:pt>
    <dgm:pt modelId="{BF2F9FA4-5CCE-4858-A1BA-7CD24628F0B7}" type="pres">
      <dgm:prSet presAssocID="{FFDD476C-23D5-4AA9-BAFA-AEF83A9A1E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4BD0CAB2-983E-44EB-95A2-74BBC34E5FAC}" type="pres">
      <dgm:prSet presAssocID="{FFDD476C-23D5-4AA9-BAFA-AEF83A9A1E22}" presName="spaceRect" presStyleCnt="0"/>
      <dgm:spPr/>
    </dgm:pt>
    <dgm:pt modelId="{8EBBE81C-76C4-45F0-B7EA-F768E186BC6E}" type="pres">
      <dgm:prSet presAssocID="{FFDD476C-23D5-4AA9-BAFA-AEF83A9A1E22}" presName="parTx" presStyleLbl="revTx" presStyleIdx="2" presStyleCnt="6">
        <dgm:presLayoutVars>
          <dgm:chMax val="0"/>
          <dgm:chPref val="0"/>
        </dgm:presLayoutVars>
      </dgm:prSet>
      <dgm:spPr/>
    </dgm:pt>
    <dgm:pt modelId="{3FBF9F82-19BF-4FAD-9D18-720E131F665E}" type="pres">
      <dgm:prSet presAssocID="{FFDD476C-23D5-4AA9-BAFA-AEF83A9A1E22}" presName="desTx" presStyleLbl="revTx" presStyleIdx="3" presStyleCnt="6">
        <dgm:presLayoutVars/>
      </dgm:prSet>
      <dgm:spPr/>
    </dgm:pt>
    <dgm:pt modelId="{6CDEF594-A304-450C-A923-5B39B61BFF8C}" type="pres">
      <dgm:prSet presAssocID="{B088E82A-58C8-4DB6-8BCD-12829753E30C}" presName="sibTrans" presStyleCnt="0"/>
      <dgm:spPr/>
    </dgm:pt>
    <dgm:pt modelId="{3B2D596A-504A-4E91-AC1B-9CA21B3F4852}" type="pres">
      <dgm:prSet presAssocID="{1A6F9705-4748-48C4-85B5-29C928080A35}" presName="compNode" presStyleCnt="0"/>
      <dgm:spPr/>
    </dgm:pt>
    <dgm:pt modelId="{3738A89A-5BC8-4B00-A502-BE3F72F01BE4}" type="pres">
      <dgm:prSet presAssocID="{1A6F9705-4748-48C4-85B5-29C928080A35}" presName="bgRect" presStyleLbl="bgShp" presStyleIdx="2" presStyleCnt="3"/>
      <dgm:spPr/>
    </dgm:pt>
    <dgm:pt modelId="{3F667671-4CEE-4D00-A8D7-7772F9A42B8C}" type="pres">
      <dgm:prSet presAssocID="{1A6F9705-4748-48C4-85B5-29C928080A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5A7725E-F873-4A29-B03B-702242E6EA09}" type="pres">
      <dgm:prSet presAssocID="{1A6F9705-4748-48C4-85B5-29C928080A35}" presName="spaceRect" presStyleCnt="0"/>
      <dgm:spPr/>
    </dgm:pt>
    <dgm:pt modelId="{9DCDF7E1-E0B1-4E47-B74B-1050E83EA855}" type="pres">
      <dgm:prSet presAssocID="{1A6F9705-4748-48C4-85B5-29C928080A35}" presName="parTx" presStyleLbl="revTx" presStyleIdx="4" presStyleCnt="6">
        <dgm:presLayoutVars>
          <dgm:chMax val="0"/>
          <dgm:chPref val="0"/>
        </dgm:presLayoutVars>
      </dgm:prSet>
      <dgm:spPr/>
    </dgm:pt>
    <dgm:pt modelId="{5267E777-9359-41A9-B331-71C9E1C25506}" type="pres">
      <dgm:prSet presAssocID="{1A6F9705-4748-48C4-85B5-29C928080A35}" presName="desTx" presStyleLbl="revTx" presStyleIdx="5" presStyleCnt="6">
        <dgm:presLayoutVars/>
      </dgm:prSet>
      <dgm:spPr/>
    </dgm:pt>
  </dgm:ptLst>
  <dgm:cxnLst>
    <dgm:cxn modelId="{7C7A1312-A69D-4B45-8593-A0FD84302D3C}" srcId="{D71CBFB7-74AD-41D6-936A-4E130656391E}" destId="{FFDD476C-23D5-4AA9-BAFA-AEF83A9A1E22}" srcOrd="1" destOrd="0" parTransId="{13DC516F-3D3D-441C-9CAB-3916CE7E1030}" sibTransId="{B088E82A-58C8-4DB6-8BCD-12829753E30C}"/>
    <dgm:cxn modelId="{4F2F7830-1109-4362-BFD1-0F1009E52F6D}" type="presOf" srcId="{3D8842B4-4705-483B-9BDE-869BD971C400}" destId="{5267E777-9359-41A9-B331-71C9E1C25506}" srcOrd="0" destOrd="0" presId="urn:microsoft.com/office/officeart/2018/2/layout/IconVerticalSolidList"/>
    <dgm:cxn modelId="{8753303A-54ED-4B3B-932B-9EF88747FBEA}" type="presOf" srcId="{FFDD476C-23D5-4AA9-BAFA-AEF83A9A1E22}" destId="{8EBBE81C-76C4-45F0-B7EA-F768E186BC6E}" srcOrd="0" destOrd="0" presId="urn:microsoft.com/office/officeart/2018/2/layout/IconVerticalSolidList"/>
    <dgm:cxn modelId="{DA49DA3F-ADF4-46AA-9A9D-C160B37E9D96}" srcId="{D71CBFB7-74AD-41D6-936A-4E130656391E}" destId="{1739E8A2-C76A-4359-B5F2-06628C5AC1F5}" srcOrd="0" destOrd="0" parTransId="{70AE6C5E-1FE3-4118-926D-55B299B501F4}" sibTransId="{2C5391B0-6FC8-449B-AC62-7BACAD2EE6DB}"/>
    <dgm:cxn modelId="{9DF21A4D-07C7-4BB3-BBF0-4913655512F8}" type="presOf" srcId="{52F452CF-F2D3-4572-B71B-21F0C5D78FE7}" destId="{21D26C85-6D3C-400E-9ACB-1B546D2072EF}" srcOrd="0" destOrd="0" presId="urn:microsoft.com/office/officeart/2018/2/layout/IconVerticalSolidList"/>
    <dgm:cxn modelId="{9E836E73-0E72-49CE-BAEC-B3B114DDB868}" srcId="{1A6F9705-4748-48C4-85B5-29C928080A35}" destId="{3D8842B4-4705-483B-9BDE-869BD971C400}" srcOrd="0" destOrd="0" parTransId="{595F037D-EF4F-4118-AFCC-E6D1E4E5D029}" sibTransId="{BF6874E1-6BD1-4BCA-AE49-86A17EDE7944}"/>
    <dgm:cxn modelId="{3DCC7677-1E3A-481C-94DE-E359EDE6EDDA}" type="presOf" srcId="{D71CBFB7-74AD-41D6-936A-4E130656391E}" destId="{417A8C93-7019-4265-8B0F-9AADF34A4AFC}" srcOrd="0" destOrd="0" presId="urn:microsoft.com/office/officeart/2018/2/layout/IconVerticalSolidList"/>
    <dgm:cxn modelId="{0AA5F87B-254D-40A0-BD1C-863184426715}" type="presOf" srcId="{1A6F9705-4748-48C4-85B5-29C928080A35}" destId="{9DCDF7E1-E0B1-4E47-B74B-1050E83EA855}" srcOrd="0" destOrd="0" presId="urn:microsoft.com/office/officeart/2018/2/layout/IconVerticalSolidList"/>
    <dgm:cxn modelId="{A578ABAD-3576-4767-8925-5689101A545C}" type="presOf" srcId="{852EF7E4-7588-43DE-94AF-9845D4FCE54D}" destId="{3FBF9F82-19BF-4FAD-9D18-720E131F665E}" srcOrd="0" destOrd="0" presId="urn:microsoft.com/office/officeart/2018/2/layout/IconVerticalSolidList"/>
    <dgm:cxn modelId="{DBA4C2D6-74A6-4049-A756-21C29A041763}" type="presOf" srcId="{1739E8A2-C76A-4359-B5F2-06628C5AC1F5}" destId="{8037826F-6283-4B01-8A4B-FD11336F3C7D}" srcOrd="0" destOrd="0" presId="urn:microsoft.com/office/officeart/2018/2/layout/IconVerticalSolidList"/>
    <dgm:cxn modelId="{DA018FDF-F177-4E7B-B634-9A04C2761D3D}" srcId="{FFDD476C-23D5-4AA9-BAFA-AEF83A9A1E22}" destId="{852EF7E4-7588-43DE-94AF-9845D4FCE54D}" srcOrd="0" destOrd="0" parTransId="{A89ECAA9-09B8-43ED-9959-324A34C585E9}" sibTransId="{50D1234B-3AFF-4DA3-9354-E511F2E9ED7D}"/>
    <dgm:cxn modelId="{061724E5-E4E7-43FA-B098-640ACD2415CF}" srcId="{1739E8A2-C76A-4359-B5F2-06628C5AC1F5}" destId="{52F452CF-F2D3-4572-B71B-21F0C5D78FE7}" srcOrd="0" destOrd="0" parTransId="{87853BC9-7680-4ABE-9220-9C247151B03D}" sibTransId="{AA0D3803-6C96-4B99-8E2B-F8257407CF26}"/>
    <dgm:cxn modelId="{3F798FF2-0D50-4621-8F08-A69A92105523}" srcId="{D71CBFB7-74AD-41D6-936A-4E130656391E}" destId="{1A6F9705-4748-48C4-85B5-29C928080A35}" srcOrd="2" destOrd="0" parTransId="{3B7B163A-B26A-41CB-9362-258059429BE1}" sibTransId="{D60CC1A2-D7E1-4CE1-BBF9-5AE5047D5D55}"/>
    <dgm:cxn modelId="{E5FA9D6C-8BE4-400E-A2FD-DE347CE639F9}" type="presParOf" srcId="{417A8C93-7019-4265-8B0F-9AADF34A4AFC}" destId="{0FA78941-4A00-4733-94B5-BBBEDBB063B0}" srcOrd="0" destOrd="0" presId="urn:microsoft.com/office/officeart/2018/2/layout/IconVerticalSolidList"/>
    <dgm:cxn modelId="{81D4796E-886A-4DB1-9761-48D89E3B0C08}" type="presParOf" srcId="{0FA78941-4A00-4733-94B5-BBBEDBB063B0}" destId="{380B6647-2C6B-474A-86E7-E07AAB7F29D1}" srcOrd="0" destOrd="0" presId="urn:microsoft.com/office/officeart/2018/2/layout/IconVerticalSolidList"/>
    <dgm:cxn modelId="{A320DF50-7951-4624-9F90-E4D433687982}" type="presParOf" srcId="{0FA78941-4A00-4733-94B5-BBBEDBB063B0}" destId="{56A4C16C-D58A-4C95-A8E5-CE8B2ECF14C1}" srcOrd="1" destOrd="0" presId="urn:microsoft.com/office/officeart/2018/2/layout/IconVerticalSolidList"/>
    <dgm:cxn modelId="{5A2DD972-43F7-4AFF-8029-AE66F9FA3FEC}" type="presParOf" srcId="{0FA78941-4A00-4733-94B5-BBBEDBB063B0}" destId="{B8704398-D7C1-4837-879C-2C71D235738D}" srcOrd="2" destOrd="0" presId="urn:microsoft.com/office/officeart/2018/2/layout/IconVerticalSolidList"/>
    <dgm:cxn modelId="{34CF9EA4-99E1-4B5B-B559-8CD89BDC4109}" type="presParOf" srcId="{0FA78941-4A00-4733-94B5-BBBEDBB063B0}" destId="{8037826F-6283-4B01-8A4B-FD11336F3C7D}" srcOrd="3" destOrd="0" presId="urn:microsoft.com/office/officeart/2018/2/layout/IconVerticalSolidList"/>
    <dgm:cxn modelId="{FF0781B8-7CB9-437E-9E20-43ABA28323C0}" type="presParOf" srcId="{0FA78941-4A00-4733-94B5-BBBEDBB063B0}" destId="{21D26C85-6D3C-400E-9ACB-1B546D2072EF}" srcOrd="4" destOrd="0" presId="urn:microsoft.com/office/officeart/2018/2/layout/IconVerticalSolidList"/>
    <dgm:cxn modelId="{1CF4EB9B-4758-4B93-975F-E6DFE8F1D880}" type="presParOf" srcId="{417A8C93-7019-4265-8B0F-9AADF34A4AFC}" destId="{150E4C27-31EA-48AE-92F0-73180631F036}" srcOrd="1" destOrd="0" presId="urn:microsoft.com/office/officeart/2018/2/layout/IconVerticalSolidList"/>
    <dgm:cxn modelId="{DD57DCF1-2B65-4622-962C-871976A3E1CE}" type="presParOf" srcId="{417A8C93-7019-4265-8B0F-9AADF34A4AFC}" destId="{B72F537A-0807-4FAC-A2CA-D52135315AE9}" srcOrd="2" destOrd="0" presId="urn:microsoft.com/office/officeart/2018/2/layout/IconVerticalSolidList"/>
    <dgm:cxn modelId="{DDBD86C9-03BA-46DE-ABB8-9686BEB7832D}" type="presParOf" srcId="{B72F537A-0807-4FAC-A2CA-D52135315AE9}" destId="{78B762DB-5FF3-484A-87B0-3DB53FE6EAAC}" srcOrd="0" destOrd="0" presId="urn:microsoft.com/office/officeart/2018/2/layout/IconVerticalSolidList"/>
    <dgm:cxn modelId="{79138E1D-9FA3-4ED4-944E-2A2D9E0081DA}" type="presParOf" srcId="{B72F537A-0807-4FAC-A2CA-D52135315AE9}" destId="{BF2F9FA4-5CCE-4858-A1BA-7CD24628F0B7}" srcOrd="1" destOrd="0" presId="urn:microsoft.com/office/officeart/2018/2/layout/IconVerticalSolidList"/>
    <dgm:cxn modelId="{4AE8E89E-6D9C-48A2-A0C7-741C5C629C39}" type="presParOf" srcId="{B72F537A-0807-4FAC-A2CA-D52135315AE9}" destId="{4BD0CAB2-983E-44EB-95A2-74BBC34E5FAC}" srcOrd="2" destOrd="0" presId="urn:microsoft.com/office/officeart/2018/2/layout/IconVerticalSolidList"/>
    <dgm:cxn modelId="{7A0028F5-7F00-4CD2-A5E5-84820D377E58}" type="presParOf" srcId="{B72F537A-0807-4FAC-A2CA-D52135315AE9}" destId="{8EBBE81C-76C4-45F0-B7EA-F768E186BC6E}" srcOrd="3" destOrd="0" presId="urn:microsoft.com/office/officeart/2018/2/layout/IconVerticalSolidList"/>
    <dgm:cxn modelId="{BB75E97D-C68E-4ED6-BA09-92DD9F3B2D49}" type="presParOf" srcId="{B72F537A-0807-4FAC-A2CA-D52135315AE9}" destId="{3FBF9F82-19BF-4FAD-9D18-720E131F665E}" srcOrd="4" destOrd="0" presId="urn:microsoft.com/office/officeart/2018/2/layout/IconVerticalSolidList"/>
    <dgm:cxn modelId="{21F3456F-B0C2-46B2-9FD0-F90F46994ACE}" type="presParOf" srcId="{417A8C93-7019-4265-8B0F-9AADF34A4AFC}" destId="{6CDEF594-A304-450C-A923-5B39B61BFF8C}" srcOrd="3" destOrd="0" presId="urn:microsoft.com/office/officeart/2018/2/layout/IconVerticalSolidList"/>
    <dgm:cxn modelId="{8C97DE65-1A76-46F8-9BE4-A9D15BC7CEFC}" type="presParOf" srcId="{417A8C93-7019-4265-8B0F-9AADF34A4AFC}" destId="{3B2D596A-504A-4E91-AC1B-9CA21B3F4852}" srcOrd="4" destOrd="0" presId="urn:microsoft.com/office/officeart/2018/2/layout/IconVerticalSolidList"/>
    <dgm:cxn modelId="{35752DDB-51E3-4C21-A6BA-E4469C7BFF47}" type="presParOf" srcId="{3B2D596A-504A-4E91-AC1B-9CA21B3F4852}" destId="{3738A89A-5BC8-4B00-A502-BE3F72F01BE4}" srcOrd="0" destOrd="0" presId="urn:microsoft.com/office/officeart/2018/2/layout/IconVerticalSolidList"/>
    <dgm:cxn modelId="{B647CFE2-E1A5-45A1-8F96-C16BB461F520}" type="presParOf" srcId="{3B2D596A-504A-4E91-AC1B-9CA21B3F4852}" destId="{3F667671-4CEE-4D00-A8D7-7772F9A42B8C}" srcOrd="1" destOrd="0" presId="urn:microsoft.com/office/officeart/2018/2/layout/IconVerticalSolidList"/>
    <dgm:cxn modelId="{D306FBF6-3478-40A5-B7A3-677E9BDAAECF}" type="presParOf" srcId="{3B2D596A-504A-4E91-AC1B-9CA21B3F4852}" destId="{75A7725E-F873-4A29-B03B-702242E6EA09}" srcOrd="2" destOrd="0" presId="urn:microsoft.com/office/officeart/2018/2/layout/IconVerticalSolidList"/>
    <dgm:cxn modelId="{608C4DCF-9885-4912-8BBF-414C0C3F567D}" type="presParOf" srcId="{3B2D596A-504A-4E91-AC1B-9CA21B3F4852}" destId="{9DCDF7E1-E0B1-4E47-B74B-1050E83EA855}" srcOrd="3" destOrd="0" presId="urn:microsoft.com/office/officeart/2018/2/layout/IconVerticalSolidList"/>
    <dgm:cxn modelId="{7B4046DC-4748-47F2-B38B-3D3B11BD7BC1}" type="presParOf" srcId="{3B2D596A-504A-4E91-AC1B-9CA21B3F4852}" destId="{5267E777-9359-41A9-B331-71C9E1C255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B884C-DAB6-486C-B13C-0881E0E4B539}">
      <dsp:nvSpPr>
        <dsp:cNvPr id="0" name=""/>
        <dsp:cNvSpPr/>
      </dsp:nvSpPr>
      <dsp:spPr>
        <a:xfrm>
          <a:off x="0" y="242467"/>
          <a:ext cx="3296840" cy="12550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Goal 1: How much area is covered by a pixel in these images</a:t>
          </a:r>
        </a:p>
      </dsp:txBody>
      <dsp:txXfrm>
        <a:off x="0" y="242467"/>
        <a:ext cx="3296840" cy="1255061"/>
      </dsp:txXfrm>
    </dsp:sp>
    <dsp:sp modelId="{47BEF817-FE55-4310-A251-3C5020F36779}">
      <dsp:nvSpPr>
        <dsp:cNvPr id="0" name=""/>
        <dsp:cNvSpPr/>
      </dsp:nvSpPr>
      <dsp:spPr>
        <a:xfrm>
          <a:off x="3381" y="1478476"/>
          <a:ext cx="3296840" cy="18281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Boonsong Lake on the preserve is 3000 ft from north to south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Using Boonsong Lake image, analyze and report scale of supplied satellite data</a:t>
          </a:r>
        </a:p>
      </dsp:txBody>
      <dsp:txXfrm>
        <a:off x="3381" y="1478476"/>
        <a:ext cx="3296840" cy="1828170"/>
      </dsp:txXfrm>
    </dsp:sp>
    <dsp:sp modelId="{06173EC1-79F8-4FB1-804A-3CCB11D62FC4}">
      <dsp:nvSpPr>
        <dsp:cNvPr id="0" name=""/>
        <dsp:cNvSpPr/>
      </dsp:nvSpPr>
      <dsp:spPr>
        <a:xfrm>
          <a:off x="3761779" y="223415"/>
          <a:ext cx="3296840" cy="1255061"/>
        </a:xfrm>
        <a:prstGeom prst="rect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Goal 2: Confidently identify some features from the images</a:t>
          </a:r>
        </a:p>
      </dsp:txBody>
      <dsp:txXfrm>
        <a:off x="3761779" y="223415"/>
        <a:ext cx="3296840" cy="1255061"/>
      </dsp:txXfrm>
    </dsp:sp>
    <dsp:sp modelId="{9F21687A-6890-4F79-8DEB-21C29E6760D3}">
      <dsp:nvSpPr>
        <dsp:cNvPr id="0" name=""/>
        <dsp:cNvSpPr/>
      </dsp:nvSpPr>
      <dsp:spPr>
        <a:xfrm>
          <a:off x="3761779" y="1478476"/>
          <a:ext cx="3296840" cy="1828170"/>
        </a:xfrm>
        <a:prstGeom prst="rect">
          <a:avLst/>
        </a:prstGeom>
        <a:solidFill>
          <a:schemeClr val="accent2">
            <a:tint val="40000"/>
            <a:alpha val="90000"/>
            <a:hueOff val="746329"/>
            <a:satOff val="-13875"/>
            <a:lumOff val="-64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746329"/>
              <a:satOff val="-13875"/>
              <a:lumOff val="-6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true color (Red-Green-Blue channels to have visible satellite imagery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Features from imagery must be confidently identified </a:t>
          </a:r>
        </a:p>
      </dsp:txBody>
      <dsp:txXfrm>
        <a:off x="3761779" y="1478476"/>
        <a:ext cx="3296840" cy="1828170"/>
      </dsp:txXfrm>
    </dsp:sp>
    <dsp:sp modelId="{A160C9EF-4114-4E71-9871-8615EDF41418}">
      <dsp:nvSpPr>
        <dsp:cNvPr id="0" name=""/>
        <dsp:cNvSpPr/>
      </dsp:nvSpPr>
      <dsp:spPr>
        <a:xfrm>
          <a:off x="7523559" y="213889"/>
          <a:ext cx="3296840" cy="1255061"/>
        </a:xfrm>
        <a:prstGeom prst="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Goal 3: Identify features of the imagery that need additional information/can’t be explained by imagery data alone</a:t>
          </a:r>
        </a:p>
      </dsp:txBody>
      <dsp:txXfrm>
        <a:off x="7523559" y="213889"/>
        <a:ext cx="3296840" cy="1255061"/>
      </dsp:txXfrm>
    </dsp:sp>
    <dsp:sp modelId="{5DFEC489-A69E-4CB6-9B21-38BCDA30D17A}">
      <dsp:nvSpPr>
        <dsp:cNvPr id="0" name=""/>
        <dsp:cNvSpPr/>
      </dsp:nvSpPr>
      <dsp:spPr>
        <a:xfrm>
          <a:off x="7520178" y="1478476"/>
          <a:ext cx="3296840" cy="1828170"/>
        </a:xfrm>
        <a:prstGeom prst="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Interested in changes over time that might be the causation of Pipit nesting decline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Steer away from easily explained phenomena like cloud cover</a:t>
          </a:r>
        </a:p>
      </dsp:txBody>
      <dsp:txXfrm>
        <a:off x="7520178" y="1478476"/>
        <a:ext cx="3296840" cy="1828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B6647-2C6B-474A-86E7-E07AAB7F29D1}">
      <dsp:nvSpPr>
        <dsp:cNvPr id="0" name=""/>
        <dsp:cNvSpPr/>
      </dsp:nvSpPr>
      <dsp:spPr>
        <a:xfrm>
          <a:off x="0" y="430"/>
          <a:ext cx="10820400" cy="10083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4C16C-D58A-4C95-A8E5-CE8B2ECF14C1}">
      <dsp:nvSpPr>
        <dsp:cNvPr id="0" name=""/>
        <dsp:cNvSpPr/>
      </dsp:nvSpPr>
      <dsp:spPr>
        <a:xfrm>
          <a:off x="305023" y="227308"/>
          <a:ext cx="554588" cy="554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826F-6283-4B01-8A4B-FD11336F3C7D}">
      <dsp:nvSpPr>
        <dsp:cNvPr id="0" name=""/>
        <dsp:cNvSpPr/>
      </dsp:nvSpPr>
      <dsp:spPr>
        <a:xfrm>
          <a:off x="1164636" y="430"/>
          <a:ext cx="4869180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Goal 1: How much area is covered by a pixel in these images</a:t>
          </a:r>
        </a:p>
      </dsp:txBody>
      <dsp:txXfrm>
        <a:off x="1164636" y="430"/>
        <a:ext cx="4869180" cy="1008342"/>
      </dsp:txXfrm>
    </dsp:sp>
    <dsp:sp modelId="{21D26C85-6D3C-400E-9ACB-1B546D2072EF}">
      <dsp:nvSpPr>
        <dsp:cNvPr id="0" name=""/>
        <dsp:cNvSpPr/>
      </dsp:nvSpPr>
      <dsp:spPr>
        <a:xfrm>
          <a:off x="6033816" y="430"/>
          <a:ext cx="4786583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Found that each pixel covers 10,000 square feet and the satellite imagery has normal cardinal directions</a:t>
          </a:r>
        </a:p>
      </dsp:txBody>
      <dsp:txXfrm>
        <a:off x="6033816" y="430"/>
        <a:ext cx="4786583" cy="1008342"/>
      </dsp:txXfrm>
    </dsp:sp>
    <dsp:sp modelId="{78B762DB-5FF3-484A-87B0-3DB53FE6EAAC}">
      <dsp:nvSpPr>
        <dsp:cNvPr id="0" name=""/>
        <dsp:cNvSpPr/>
      </dsp:nvSpPr>
      <dsp:spPr>
        <a:xfrm>
          <a:off x="0" y="1260859"/>
          <a:ext cx="10820400" cy="10083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F9FA4-5CCE-4858-A1BA-7CD24628F0B7}">
      <dsp:nvSpPr>
        <dsp:cNvPr id="0" name=""/>
        <dsp:cNvSpPr/>
      </dsp:nvSpPr>
      <dsp:spPr>
        <a:xfrm>
          <a:off x="305023" y="1487736"/>
          <a:ext cx="554588" cy="554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BE81C-76C4-45F0-B7EA-F768E186BC6E}">
      <dsp:nvSpPr>
        <dsp:cNvPr id="0" name=""/>
        <dsp:cNvSpPr/>
      </dsp:nvSpPr>
      <dsp:spPr>
        <a:xfrm>
          <a:off x="1164636" y="1260859"/>
          <a:ext cx="4869180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Goal 2: Confidently identify some features from the images</a:t>
          </a:r>
        </a:p>
      </dsp:txBody>
      <dsp:txXfrm>
        <a:off x="1164636" y="1260859"/>
        <a:ext cx="4869180" cy="1008342"/>
      </dsp:txXfrm>
    </dsp:sp>
    <dsp:sp modelId="{3FBF9F82-19BF-4FAD-9D18-720E131F665E}">
      <dsp:nvSpPr>
        <dsp:cNvPr id="0" name=""/>
        <dsp:cNvSpPr/>
      </dsp:nvSpPr>
      <dsp:spPr>
        <a:xfrm>
          <a:off x="6033816" y="1260859"/>
          <a:ext cx="4786583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Identified multiple geographical features, such as rivers/lakes, roads, along with fire imagery from November 2014 and 2015</a:t>
          </a:r>
        </a:p>
      </dsp:txBody>
      <dsp:txXfrm>
        <a:off x="6033816" y="1260859"/>
        <a:ext cx="4786583" cy="1008342"/>
      </dsp:txXfrm>
    </dsp:sp>
    <dsp:sp modelId="{3738A89A-5BC8-4B00-A502-BE3F72F01BE4}">
      <dsp:nvSpPr>
        <dsp:cNvPr id="0" name=""/>
        <dsp:cNvSpPr/>
      </dsp:nvSpPr>
      <dsp:spPr>
        <a:xfrm>
          <a:off x="0" y="2521288"/>
          <a:ext cx="10820400" cy="10083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67671-4CEE-4D00-A8D7-7772F9A42B8C}">
      <dsp:nvSpPr>
        <dsp:cNvPr id="0" name=""/>
        <dsp:cNvSpPr/>
      </dsp:nvSpPr>
      <dsp:spPr>
        <a:xfrm>
          <a:off x="305023" y="2748165"/>
          <a:ext cx="554588" cy="554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DF7E1-E0B1-4E47-B74B-1050E83EA855}">
      <dsp:nvSpPr>
        <dsp:cNvPr id="0" name=""/>
        <dsp:cNvSpPr/>
      </dsp:nvSpPr>
      <dsp:spPr>
        <a:xfrm>
          <a:off x="1164636" y="2521288"/>
          <a:ext cx="4869180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Goal 3: Identify features of the imagery that need additional information</a:t>
          </a:r>
        </a:p>
      </dsp:txBody>
      <dsp:txXfrm>
        <a:off x="1164636" y="2521288"/>
        <a:ext cx="4869180" cy="1008342"/>
      </dsp:txXfrm>
    </dsp:sp>
    <dsp:sp modelId="{5267E777-9359-41A9-B331-71C9E1C25506}">
      <dsp:nvSpPr>
        <dsp:cNvPr id="0" name=""/>
        <dsp:cNvSpPr/>
      </dsp:nvSpPr>
      <dsp:spPr>
        <a:xfrm>
          <a:off x="6033816" y="2521288"/>
          <a:ext cx="4786583" cy="1008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16" tIns="106716" rIns="106716" bIns="10671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Possible ecological damage was highlighted by infrared and plant health imagery that could answer the decline in Pipet nestings</a:t>
          </a:r>
        </a:p>
      </dsp:txBody>
      <dsp:txXfrm>
        <a:off x="6033816" y="2521288"/>
        <a:ext cx="4786583" cy="1008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C0817-A112-4847-8014-A94B7D2A4EA3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13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208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68665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116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31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35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74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87CAB8-DCAE-46A5-AADA-B3FAD11A54E0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4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3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646AA-F36E-4540-911D-FFFC0A0EF24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7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3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4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" descr="Mountain reflected in lake">
            <a:extLst>
              <a:ext uri="{FF2B5EF4-FFF2-40B4-BE49-F238E27FC236}">
                <a16:creationId xmlns:a16="http://schemas.microsoft.com/office/drawing/2014/main" id="{5FD80899-8796-4B63-8E0D-2433CBB5D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667" b="110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C091B-B347-45CC-B8AE-5A1638DB2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237173"/>
            <a:ext cx="9448800" cy="2602062"/>
          </a:xfrm>
        </p:spPr>
        <p:txBody>
          <a:bodyPr>
            <a:normAutofit/>
          </a:bodyPr>
          <a:lstStyle/>
          <a:p>
            <a:r>
              <a:rPr lang="en-US" sz="4200"/>
              <a:t>Mystery at the wildlife preserve:</a:t>
            </a:r>
            <a:br>
              <a:rPr lang="en-US" sz="4200"/>
            </a:br>
            <a:r>
              <a:rPr lang="en-US" sz="4200"/>
              <a:t>Multispectral</a:t>
            </a:r>
            <a:br>
              <a:rPr lang="en-US" sz="4200"/>
            </a:br>
            <a:r>
              <a:rPr lang="en-US" sz="4200"/>
              <a:t>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A8283-FD49-44C3-B3F7-76B449BE6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/>
              <a:t>Dillon Dugan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69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B1A1-537B-4D9A-A00C-F21AD7CA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 – 2014_12_30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1E22B5F-7895-4D7E-B78E-076615135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2681"/>
            <a:ext cx="10820400" cy="360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48C78-1DFC-45B2-B085-697A22F7EBCA}"/>
              </a:ext>
            </a:extLst>
          </p:cNvPr>
          <p:cNvSpPr txBox="1"/>
          <p:nvPr/>
        </p:nvSpPr>
        <p:spPr>
          <a:xfrm>
            <a:off x="3643245" y="2057401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Imagery appears to be normal in the area</a:t>
            </a:r>
          </a:p>
        </p:txBody>
      </p:sp>
    </p:spTree>
    <p:extLst>
      <p:ext uri="{BB962C8B-B14F-4D97-AF65-F5344CB8AC3E}">
        <p14:creationId xmlns:p14="http://schemas.microsoft.com/office/powerpoint/2010/main" val="19584141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57F40-D2A4-4DCE-A860-66F927D7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 – 2015_02_15</a:t>
            </a:r>
          </a:p>
        </p:txBody>
      </p:sp>
      <p:pic>
        <p:nvPicPr>
          <p:cNvPr id="5" name="Content Placeholder 4" descr="A picture containing text, old, different&#10;&#10;Description automatically generated">
            <a:extLst>
              <a:ext uri="{FF2B5EF4-FFF2-40B4-BE49-F238E27FC236}">
                <a16:creationId xmlns:a16="http://schemas.microsoft.com/office/drawing/2014/main" id="{B12C7267-DC7F-4CDB-BD3F-50B20DC83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2681"/>
            <a:ext cx="10820400" cy="360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76744-0D78-4EE1-BA11-2D47AA45450B}"/>
              </a:ext>
            </a:extLst>
          </p:cNvPr>
          <p:cNvSpPr txBox="1"/>
          <p:nvPr/>
        </p:nvSpPr>
        <p:spPr>
          <a:xfrm>
            <a:off x="4236356" y="2087219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Substance appears on imagery</a:t>
            </a:r>
          </a:p>
        </p:txBody>
      </p:sp>
    </p:spTree>
    <p:extLst>
      <p:ext uri="{BB962C8B-B14F-4D97-AF65-F5344CB8AC3E}">
        <p14:creationId xmlns:p14="http://schemas.microsoft.com/office/powerpoint/2010/main" val="45114825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112D-7B4D-4C88-8AEC-4B3A9B68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 – 2015_09_12</a:t>
            </a:r>
          </a:p>
        </p:txBody>
      </p:sp>
      <p:pic>
        <p:nvPicPr>
          <p:cNvPr id="5" name="Content Placeholder 4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A22752A0-C672-4008-96D2-FAF808CB2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2681"/>
            <a:ext cx="10820400" cy="360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491AD-2004-4079-97E0-E061A78A3D37}"/>
              </a:ext>
            </a:extLst>
          </p:cNvPr>
          <p:cNvSpPr txBox="1"/>
          <p:nvPr/>
        </p:nvSpPr>
        <p:spPr>
          <a:xfrm>
            <a:off x="4236356" y="2087219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Substance appears to be spreading</a:t>
            </a:r>
          </a:p>
        </p:txBody>
      </p:sp>
    </p:spTree>
    <p:extLst>
      <p:ext uri="{BB962C8B-B14F-4D97-AF65-F5344CB8AC3E}">
        <p14:creationId xmlns:p14="http://schemas.microsoft.com/office/powerpoint/2010/main" val="399426332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1393-4F29-4BFD-9CC0-C312AA70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 – 2016_06_26</a:t>
            </a:r>
          </a:p>
        </p:txBody>
      </p:sp>
      <p:pic>
        <p:nvPicPr>
          <p:cNvPr id="5" name="Content Placeholder 4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A3AB4229-8AE4-4E36-8EAA-357FE4F9A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2681"/>
            <a:ext cx="10820400" cy="360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52203E-7CAF-4BE3-A746-D6288860F11A}"/>
              </a:ext>
            </a:extLst>
          </p:cNvPr>
          <p:cNvSpPr txBox="1"/>
          <p:nvPr/>
        </p:nvSpPr>
        <p:spPr>
          <a:xfrm>
            <a:off x="3722438" y="1906876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Substance significantly spreading downhill</a:t>
            </a:r>
          </a:p>
          <a:p>
            <a:r>
              <a:rPr lang="en-US" dirty="0"/>
              <a:t>Plant Health is starting to be negatively affected</a:t>
            </a:r>
          </a:p>
        </p:txBody>
      </p:sp>
    </p:spTree>
    <p:extLst>
      <p:ext uri="{BB962C8B-B14F-4D97-AF65-F5344CB8AC3E}">
        <p14:creationId xmlns:p14="http://schemas.microsoft.com/office/powerpoint/2010/main" val="25823456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35A9-C156-442E-AF48-1B067DA0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 – 2016_09_06</a:t>
            </a:r>
          </a:p>
        </p:txBody>
      </p:sp>
      <p:pic>
        <p:nvPicPr>
          <p:cNvPr id="5" name="Content Placeholder 4" descr="A picture containing text, monitor, indoor, old&#10;&#10;Description automatically generated">
            <a:extLst>
              <a:ext uri="{FF2B5EF4-FFF2-40B4-BE49-F238E27FC236}">
                <a16:creationId xmlns:a16="http://schemas.microsoft.com/office/drawing/2014/main" id="{85FC6E79-C9B8-45BD-8EB9-B6D280488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2681"/>
            <a:ext cx="10820400" cy="360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FF0A8-7D78-4908-9374-166372F4E695}"/>
              </a:ext>
            </a:extLst>
          </p:cNvPr>
          <p:cNvSpPr txBox="1"/>
          <p:nvPr/>
        </p:nvSpPr>
        <p:spPr>
          <a:xfrm>
            <a:off x="4236356" y="2087219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Substance appears on RBG imagery</a:t>
            </a:r>
          </a:p>
        </p:txBody>
      </p:sp>
    </p:spTree>
    <p:extLst>
      <p:ext uri="{BB962C8B-B14F-4D97-AF65-F5344CB8AC3E}">
        <p14:creationId xmlns:p14="http://schemas.microsoft.com/office/powerpoint/2010/main" val="361948663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48D5-44D6-4096-87C9-B5F756A9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Goal Conclusions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81B89F5-4F3C-4172-AC1D-1D4D57948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68333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018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91C0D-A8B7-45EA-9DEF-F1B8CCEA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Questions?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1911F-38DD-408C-9ECA-49FD3967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/>
              <a:t>Mystery at the Wildlife Preserve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85789-AAB4-4285-8CD5-CE7E30E4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Decrease in Rose-Crested Blue Pipit nesting pairs at </a:t>
            </a:r>
            <a:r>
              <a:rPr lang="en-US" sz="1700" dirty="0" err="1"/>
              <a:t>Lekagul</a:t>
            </a:r>
            <a:r>
              <a:rPr lang="en-US" sz="1700" dirty="0"/>
              <a:t> Preserve</a:t>
            </a:r>
          </a:p>
          <a:p>
            <a:pPr lvl="1"/>
            <a:r>
              <a:rPr lang="en-US" sz="1700" dirty="0"/>
              <a:t>Significant enough to cause concerns for populations</a:t>
            </a:r>
          </a:p>
          <a:p>
            <a:pPr lvl="1"/>
            <a:r>
              <a:rPr lang="en-US" sz="1700" dirty="0"/>
              <a:t>Wildlife tech wants imagery analysis to determine cause</a:t>
            </a:r>
          </a:p>
          <a:p>
            <a:r>
              <a:rPr lang="en-US" sz="1700" dirty="0"/>
              <a:t>National Space Service provided multi-spectral imagery of the preserve for analysis</a:t>
            </a:r>
          </a:p>
          <a:p>
            <a:pPr lvl="1"/>
            <a:r>
              <a:rPr lang="en-US" sz="1700" dirty="0"/>
              <a:t>6 bands channels ordered by wavelength</a:t>
            </a:r>
          </a:p>
          <a:p>
            <a:pPr lvl="2"/>
            <a:r>
              <a:rPr lang="en-US" sz="1700" dirty="0"/>
              <a:t>Blue visible, Green visible, Red visible, Near-infrared, Short-Wave Infrared 1 and 2</a:t>
            </a:r>
          </a:p>
          <a:p>
            <a:pPr lvl="1"/>
            <a:r>
              <a:rPr lang="en-US" sz="1700" dirty="0"/>
              <a:t>TIF files are in 8-bit with 651 rows and columns</a:t>
            </a:r>
          </a:p>
          <a:p>
            <a:pPr lvl="1"/>
            <a:r>
              <a:rPr lang="en-US" sz="1700" dirty="0"/>
              <a:t>Observations occur from March 2014 to December 2016</a:t>
            </a:r>
          </a:p>
          <a:p>
            <a:pPr lvl="2"/>
            <a:r>
              <a:rPr lang="en-US" sz="1700" dirty="0"/>
              <a:t>12 images over the course of nearly 3 years</a:t>
            </a:r>
          </a:p>
          <a:p>
            <a:pPr lvl="2"/>
            <a:r>
              <a:rPr lang="en-US" sz="1700" dirty="0"/>
              <a:t>Note: images are not equally spaced in time</a:t>
            </a:r>
          </a:p>
        </p:txBody>
      </p:sp>
    </p:spTree>
    <p:extLst>
      <p:ext uri="{BB962C8B-B14F-4D97-AF65-F5344CB8AC3E}">
        <p14:creationId xmlns:p14="http://schemas.microsoft.com/office/powerpoint/2010/main" val="1299531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8CB8-3142-4268-B86F-E258C2B6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Goals of Multispectral Imagery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028B5F-4672-4419-B610-368707AD7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3031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260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CA6B-7471-49ED-AA45-7E75AD33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764373"/>
            <a:ext cx="6257291" cy="1293028"/>
          </a:xfrm>
        </p:spPr>
        <p:txBody>
          <a:bodyPr>
            <a:normAutofit/>
          </a:bodyPr>
          <a:lstStyle/>
          <a:p>
            <a:r>
              <a:rPr lang="en-US" dirty="0"/>
              <a:t>Goal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7EFB-8B9E-4F3A-B21E-FA60AA49F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257290" cy="4293789"/>
          </a:xfrm>
        </p:spPr>
        <p:txBody>
          <a:bodyPr>
            <a:normAutofit/>
          </a:bodyPr>
          <a:lstStyle/>
          <a:p>
            <a:r>
              <a:rPr lang="en-US" sz="1700" dirty="0"/>
              <a:t>For this goal, Boonsong Lake was identified from the satellite imagery</a:t>
            </a:r>
          </a:p>
          <a:p>
            <a:r>
              <a:rPr lang="en-US" sz="1700" dirty="0"/>
              <a:t>Once the lake is identified, convert to HSV (Hue, Saturation, Value) to apply masking</a:t>
            </a:r>
          </a:p>
          <a:p>
            <a:r>
              <a:rPr lang="en-US" sz="1700" dirty="0"/>
              <a:t>Then a blue mask applied to obtain the lake pixels</a:t>
            </a:r>
          </a:p>
          <a:p>
            <a:r>
              <a:rPr lang="en-US" sz="1700" dirty="0"/>
              <a:t>A rectangle was contoured around the lake to determine its pixel dimensions</a:t>
            </a:r>
          </a:p>
          <a:p>
            <a:r>
              <a:rPr lang="en-US" sz="1700" dirty="0"/>
              <a:t>As known from the boonsong_lake.jpg, the lake is 3,000 feet long</a:t>
            </a:r>
          </a:p>
          <a:p>
            <a:pPr lvl="1"/>
            <a:r>
              <a:rPr lang="en-US" sz="1700" dirty="0"/>
              <a:t>Dividing 3,000 by pixel height will give feet per pixel</a:t>
            </a:r>
          </a:p>
          <a:p>
            <a:pPr lvl="2"/>
            <a:r>
              <a:rPr lang="en-US" sz="1700" dirty="0"/>
              <a:t>Squaring this number will give square feet per pixel (Area per pixel)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oonsong Lake: 3000 feet from North to South">
            <a:extLst>
              <a:ext uri="{FF2B5EF4-FFF2-40B4-BE49-F238E27FC236}">
                <a16:creationId xmlns:a16="http://schemas.microsoft.com/office/drawing/2014/main" id="{41FAFB7B-D9A9-4B65-8058-F23E7FC1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8" r="13420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0793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53A2-8CD1-46D4-BFBF-F6A722F4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4" y="764373"/>
            <a:ext cx="10916736" cy="1293028"/>
          </a:xfrm>
        </p:spPr>
        <p:txBody>
          <a:bodyPr>
            <a:normAutofit/>
          </a:bodyPr>
          <a:lstStyle/>
          <a:p>
            <a:r>
              <a:rPr lang="en-US" dirty="0"/>
              <a:t>Goal 1</a:t>
            </a:r>
          </a:p>
        </p:txBody>
      </p:sp>
      <p:pic>
        <p:nvPicPr>
          <p:cNvPr id="7" name="Picture 6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A1D1C7A0-C4A0-4B2C-8062-44618393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r="13927" b="-1"/>
          <a:stretch/>
        </p:blipFill>
        <p:spPr>
          <a:xfrm>
            <a:off x="2574368" y="2256867"/>
            <a:ext cx="1842368" cy="1897368"/>
          </a:xfrm>
          <a:prstGeom prst="rect">
            <a:avLst/>
          </a:prstGeom>
        </p:spPr>
      </p:pic>
      <p:pic>
        <p:nvPicPr>
          <p:cNvPr id="9" name="Picture 8" descr="A picture containing text, silhouette, night sky&#10;&#10;Description automatically generated">
            <a:extLst>
              <a:ext uri="{FF2B5EF4-FFF2-40B4-BE49-F238E27FC236}">
                <a16:creationId xmlns:a16="http://schemas.microsoft.com/office/drawing/2014/main" id="{00A21273-D46C-443A-8439-D86DF92D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13008" b="-1"/>
          <a:stretch/>
        </p:blipFill>
        <p:spPr>
          <a:xfrm>
            <a:off x="589464" y="4192835"/>
            <a:ext cx="1842369" cy="189737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0056936-8705-49EE-97EB-3C3D511E1C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4917" b="-1"/>
          <a:stretch/>
        </p:blipFill>
        <p:spPr>
          <a:xfrm>
            <a:off x="2579698" y="4154235"/>
            <a:ext cx="1842368" cy="1897368"/>
          </a:xfrm>
          <a:prstGeom prst="rect">
            <a:avLst/>
          </a:prstGeom>
        </p:spPr>
      </p:pic>
      <p:pic>
        <p:nvPicPr>
          <p:cNvPr id="5" name="Content Placeholder 4" descr="A fish swimming in the water&#10;&#10;Description automatically generated with medium confidence">
            <a:extLst>
              <a:ext uri="{FF2B5EF4-FFF2-40B4-BE49-F238E27FC236}">
                <a16:creationId xmlns:a16="http://schemas.microsoft.com/office/drawing/2014/main" id="{09FD404D-471D-484C-B07A-026548D5D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r="13836" b="-1"/>
          <a:stretch/>
        </p:blipFill>
        <p:spPr>
          <a:xfrm>
            <a:off x="589464" y="2256868"/>
            <a:ext cx="1842369" cy="189736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150982D-C8CC-49CC-B403-3ACE76A12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916" y="2194560"/>
            <a:ext cx="6590284" cy="4024125"/>
          </a:xfrm>
        </p:spPr>
        <p:txBody>
          <a:bodyPr>
            <a:normAutofit/>
          </a:bodyPr>
          <a:lstStyle/>
          <a:p>
            <a:r>
              <a:rPr lang="en-US" dirty="0"/>
              <a:t>From left to right, is the process of determine pixel length of the lake</a:t>
            </a:r>
          </a:p>
          <a:p>
            <a:r>
              <a:rPr lang="en-US" sz="2100" dirty="0"/>
              <a:t>Each pixel covered 10,000 square feet</a:t>
            </a:r>
          </a:p>
          <a:p>
            <a:pPr lvl="1"/>
            <a:r>
              <a:rPr lang="en-US" sz="1900" dirty="0"/>
              <a:t>Entire satellite image covers 651x651 pixels x 10,000 sq ft/pixel = 4,238,010,000 sq ft</a:t>
            </a:r>
          </a:p>
          <a:p>
            <a:pPr lvl="2"/>
            <a:r>
              <a:rPr lang="en-US" sz="1700" dirty="0"/>
              <a:t>Approximately, 97,300 acres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3371697-E7F1-499A-8CA7-F84CB21D9F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/>
          <a:stretch/>
        </p:blipFill>
        <p:spPr>
          <a:xfrm>
            <a:off x="5677592" y="4445250"/>
            <a:ext cx="4981907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6486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9286E-343A-4CD0-9909-76D6658A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54A7-3F5F-4D54-B777-B72383B34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For this goal, true color RGB imagery as well as the IR channels were stacked to look for visual features that stand out</a:t>
            </a:r>
          </a:p>
          <a:p>
            <a:r>
              <a:rPr lang="en-US" sz="1600" dirty="0"/>
              <a:t>The first three channels provided RGB images while the last three provided infrared images</a:t>
            </a:r>
          </a:p>
          <a:p>
            <a:r>
              <a:rPr lang="en-US" sz="1600" dirty="0"/>
              <a:t>Loop over all 12 </a:t>
            </a:r>
            <a:r>
              <a:rPr lang="en-US" sz="1600" dirty="0" err="1"/>
              <a:t>tif</a:t>
            </a:r>
            <a:r>
              <a:rPr lang="en-US" sz="1600" dirty="0"/>
              <a:t> files provided from dataset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AF19FD4-01C5-44B2-8B07-5BCC4FDC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9" y="1442428"/>
            <a:ext cx="6533501" cy="40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6184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384F39-35AD-4EDD-BBE2-DAABB4C4D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AA62BE-32F1-4173-ABCF-3508A30C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0" y="0"/>
            <a:ext cx="782955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85DF1-50A7-49DF-94F0-C0439899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6848855" cy="1293028"/>
          </a:xfrm>
        </p:spPr>
        <p:txBody>
          <a:bodyPr>
            <a:normAutofit/>
          </a:bodyPr>
          <a:lstStyle/>
          <a:p>
            <a:r>
              <a:rPr lang="en-US" dirty="0"/>
              <a:t>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9D42-7A57-4070-8CDE-7893D66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848854" cy="4024125"/>
          </a:xfrm>
        </p:spPr>
        <p:txBody>
          <a:bodyPr>
            <a:normAutofit/>
          </a:bodyPr>
          <a:lstStyle/>
          <a:p>
            <a:r>
              <a:rPr lang="en-US" sz="1900"/>
              <a:t>The colored images clearly demonstrate vegetation, lakes/rivers, clouds/shade, a man-made construct like a road can be seen with colored image and highlighted by infrared data. </a:t>
            </a:r>
          </a:p>
          <a:p>
            <a:r>
              <a:rPr lang="en-US" sz="1900"/>
              <a:t>The infrared data can give a sense of the topography, not exact but there's some depth of hills versus river/bodies of water</a:t>
            </a:r>
          </a:p>
          <a:p>
            <a:r>
              <a:rPr lang="en-US" sz="1900"/>
              <a:t>November 2014 and 2015 had fries demonstrated from smoke of color and flame map of infrared data</a:t>
            </a:r>
          </a:p>
          <a:p>
            <a:r>
              <a:rPr lang="en-US" sz="1900"/>
              <a:t>Looking over all images there’s clear indication of change of seasons, especially winter months with frozen lakes/snow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D5A54A1-8B23-44F0-B5BE-C9325DAE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r="2" b="2"/>
          <a:stretch/>
        </p:blipFill>
        <p:spPr>
          <a:xfrm>
            <a:off x="8132064" y="10"/>
            <a:ext cx="4059936" cy="219455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B9EBBC8-72C1-491B-87B3-C23AC856D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2" b="2"/>
          <a:stretch/>
        </p:blipFill>
        <p:spPr>
          <a:xfrm>
            <a:off x="8132064" y="2331720"/>
            <a:ext cx="4059936" cy="219456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97F5748-264D-44BC-86A2-B17D6142F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2" b="2"/>
          <a:stretch/>
        </p:blipFill>
        <p:spPr>
          <a:xfrm>
            <a:off x="8132064" y="4663440"/>
            <a:ext cx="405993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925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73A4F-CA3D-47D5-AB9E-B029F815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Goal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6BA09-F3CA-4EDF-BCC2-5EF5F0D4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500"/>
              <a:t>For this goal, use of false color images to identify features that can’t be easily explained</a:t>
            </a:r>
          </a:p>
          <a:p>
            <a:r>
              <a:rPr lang="en-US" sz="1500"/>
              <a:t>Band 4, Band 3, Band 2 demonstrates changes in plant health</a:t>
            </a:r>
          </a:p>
          <a:p>
            <a:r>
              <a:rPr lang="en-US" sz="1500"/>
              <a:t>Band 5, Band 4, Band 2 demonstrates flood/newly burned land</a:t>
            </a:r>
          </a:p>
          <a:p>
            <a:r>
              <a:rPr lang="en-US" sz="1500"/>
              <a:t>Band 1, Band 5, Band 6 demonstrates differences in snow, ice, and clouds</a:t>
            </a:r>
          </a:p>
          <a:p>
            <a:r>
              <a:rPr lang="en-US" sz="1500"/>
              <a:t>Normalized Difference Vegetation Index (NDVI) can be calculated to see vegetation versus</a:t>
            </a:r>
          </a:p>
          <a:p>
            <a:pPr lvl="1"/>
            <a:r>
              <a:rPr lang="en-US" sz="1500" b="0" i="0" u="none" strike="noStrike" baseline="0">
                <a:latin typeface="Century Gothic" panose="020B0502020202020204" pitchFamily="34" charset="0"/>
              </a:rPr>
              <a:t>NDVI = (Band 4 – Band 3) / (Band 4 + Band 3).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FE31602-82A9-4CD8-AE72-FDDA8D719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9" y="1518578"/>
            <a:ext cx="6533501" cy="39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390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35AE-F11B-4180-9F9C-43FE545E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0799-F448-4560-8086-738F7D77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913165" cy="40241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Most imagery seemed to highlight other observations such as changing of seasons and the two November Fires with the burned lands over the following year</a:t>
            </a:r>
            <a:endParaRPr lang="en-US" dirty="0"/>
          </a:p>
          <a:p>
            <a:r>
              <a:rPr lang="en-US" dirty="0"/>
              <a:t>Infrared images demonstrated a highlight in an area previously clear</a:t>
            </a:r>
          </a:p>
          <a:p>
            <a:r>
              <a:rPr lang="en-US" dirty="0"/>
              <a:t>Plant Health demonstrated a decline in vegetation around the highlighted area</a:t>
            </a:r>
          </a:p>
          <a:p>
            <a:r>
              <a:rPr lang="en-US" dirty="0"/>
              <a:t>By 2016, RGB image demonstrated the same area as not vegetation</a:t>
            </a:r>
          </a:p>
          <a:p>
            <a:r>
              <a:rPr lang="en-US" dirty="0"/>
              <a:t>This area might provide insight the source of ecosystem change </a:t>
            </a:r>
          </a:p>
          <a:p>
            <a:pPr lvl="1"/>
            <a:r>
              <a:rPr lang="en-US" dirty="0"/>
              <a:t>Additional information is necessary to determine this and if its human-caused or not</a:t>
            </a:r>
          </a:p>
        </p:txBody>
      </p:sp>
    </p:spTree>
    <p:extLst>
      <p:ext uri="{BB962C8B-B14F-4D97-AF65-F5344CB8AC3E}">
        <p14:creationId xmlns:p14="http://schemas.microsoft.com/office/powerpoint/2010/main" val="428692600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487</TotalTime>
  <Words>839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Vapor Trail</vt:lpstr>
      <vt:lpstr>Mystery at the wildlife preserve: Multispectral imagery</vt:lpstr>
      <vt:lpstr>Mystery at the Wildlife Preserve</vt:lpstr>
      <vt:lpstr>Goals of Multispectral Imagery Analysis</vt:lpstr>
      <vt:lpstr>Goal 1</vt:lpstr>
      <vt:lpstr>Goal 1</vt:lpstr>
      <vt:lpstr>Goal 2</vt:lpstr>
      <vt:lpstr>Goal 2</vt:lpstr>
      <vt:lpstr>Goal 3</vt:lpstr>
      <vt:lpstr>Goal 3</vt:lpstr>
      <vt:lpstr>Goal 3 – 2014_12_30</vt:lpstr>
      <vt:lpstr>Goal 3 – 2015_02_15</vt:lpstr>
      <vt:lpstr>Goal 3 – 2015_09_12</vt:lpstr>
      <vt:lpstr>Goal 3 – 2016_06_26</vt:lpstr>
      <vt:lpstr>Goal 3 – 2016_09_06</vt:lpstr>
      <vt:lpstr>Goal 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Mystery at the wildlife preserve: Multispectral imagery</dc:title>
  <dc:creator>Dillon Dugan</dc:creator>
  <cp:lastModifiedBy>Dillon Dugan</cp:lastModifiedBy>
  <cp:revision>21</cp:revision>
  <dcterms:created xsi:type="dcterms:W3CDTF">2021-11-16T23:40:41Z</dcterms:created>
  <dcterms:modified xsi:type="dcterms:W3CDTF">2021-11-17T07:48:05Z</dcterms:modified>
</cp:coreProperties>
</file>